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7"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9" d="100"/>
          <a:sy n="69" d="100"/>
        </p:scale>
        <p:origin x="55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D24DC0-70CA-4CC1-B632-2AD831337C6D}" type="datetimeFigureOut">
              <a:rPr lang="en-US" smtClean="0"/>
              <a:t>9/15/2020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1CC991-D30E-4355-A44F-DC132E53B2B7}" type="slidenum">
              <a:rPr lang="en-US" smtClean="0"/>
              <a:t>‹#›</a:t>
            </a:fld>
            <a:endParaRPr lang="en-US"/>
          </a:p>
        </p:txBody>
      </p:sp>
    </p:spTree>
    <p:extLst>
      <p:ext uri="{BB962C8B-B14F-4D97-AF65-F5344CB8AC3E}">
        <p14:creationId xmlns:p14="http://schemas.microsoft.com/office/powerpoint/2010/main" val="14353681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disaster recovery plan is important because it makes sur that useful data, resources and information about an organization, its operations and information are not lost during the disaster. It also ensures that the day-to-day activities are not tampered with.</a:t>
            </a:r>
          </a:p>
        </p:txBody>
      </p:sp>
      <p:sp>
        <p:nvSpPr>
          <p:cNvPr id="4" name="Slide Number Placeholder 3"/>
          <p:cNvSpPr>
            <a:spLocks noGrp="1"/>
          </p:cNvSpPr>
          <p:nvPr>
            <p:ph type="sldNum" sz="quarter" idx="5"/>
          </p:nvPr>
        </p:nvSpPr>
        <p:spPr/>
        <p:txBody>
          <a:bodyPr/>
          <a:lstStyle/>
          <a:p>
            <a:fld id="{771CC991-D30E-4355-A44F-DC132E53B2B7}" type="slidenum">
              <a:rPr lang="en-US" smtClean="0"/>
              <a:t>2</a:t>
            </a:fld>
            <a:endParaRPr lang="en-US"/>
          </a:p>
        </p:txBody>
      </p:sp>
    </p:spTree>
    <p:extLst>
      <p:ext uri="{BB962C8B-B14F-4D97-AF65-F5344CB8AC3E}">
        <p14:creationId xmlns:p14="http://schemas.microsoft.com/office/powerpoint/2010/main" val="14781803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loss of data is the largest problem that an organization can encounter. These problems may be brought by computer virus, to website attacks, to fire damages and flood damages</a:t>
            </a:r>
          </a:p>
          <a:p>
            <a:endParaRPr lang="en-US" dirty="0"/>
          </a:p>
        </p:txBody>
      </p:sp>
      <p:sp>
        <p:nvSpPr>
          <p:cNvPr id="4" name="Slide Number Placeholder 3"/>
          <p:cNvSpPr>
            <a:spLocks noGrp="1"/>
          </p:cNvSpPr>
          <p:nvPr>
            <p:ph type="sldNum" sz="quarter" idx="5"/>
          </p:nvPr>
        </p:nvSpPr>
        <p:spPr/>
        <p:txBody>
          <a:bodyPr/>
          <a:lstStyle/>
          <a:p>
            <a:fld id="{771CC991-D30E-4355-A44F-DC132E53B2B7}" type="slidenum">
              <a:rPr lang="en-US" smtClean="0"/>
              <a:t>3</a:t>
            </a:fld>
            <a:endParaRPr lang="en-US"/>
          </a:p>
        </p:txBody>
      </p:sp>
    </p:spTree>
    <p:extLst>
      <p:ext uri="{BB962C8B-B14F-4D97-AF65-F5344CB8AC3E}">
        <p14:creationId xmlns:p14="http://schemas.microsoft.com/office/powerpoint/2010/main" val="28847811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Resources involve the patients, the community, stakeholders, local authority and the budget. The organization ensures that the budget is enough to ensure that the disaster recovery plan does not fail midway.</a:t>
            </a:r>
          </a:p>
        </p:txBody>
      </p:sp>
      <p:sp>
        <p:nvSpPr>
          <p:cNvPr id="4" name="Slide Number Placeholder 3"/>
          <p:cNvSpPr>
            <a:spLocks noGrp="1"/>
          </p:cNvSpPr>
          <p:nvPr>
            <p:ph type="sldNum" sz="quarter" idx="5"/>
          </p:nvPr>
        </p:nvSpPr>
        <p:spPr/>
        <p:txBody>
          <a:bodyPr/>
          <a:lstStyle/>
          <a:p>
            <a:fld id="{771CC991-D30E-4355-A44F-DC132E53B2B7}" type="slidenum">
              <a:rPr lang="en-US" smtClean="0"/>
              <a:t>4</a:t>
            </a:fld>
            <a:endParaRPr lang="en-US"/>
          </a:p>
        </p:txBody>
      </p:sp>
    </p:spTree>
    <p:extLst>
      <p:ext uri="{BB962C8B-B14F-4D97-AF65-F5344CB8AC3E}">
        <p14:creationId xmlns:p14="http://schemas.microsoft.com/office/powerpoint/2010/main" val="716097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Due to the importance of success of the recovery plan, it is important that the people involved in the implementation of the plan be highly qualified and efficient. Therefore, Villa health will implementation plan will involve executive leaders, disaster recovery team and business advisors.</a:t>
            </a:r>
          </a:p>
        </p:txBody>
      </p:sp>
      <p:sp>
        <p:nvSpPr>
          <p:cNvPr id="4" name="Slide Number Placeholder 3"/>
          <p:cNvSpPr>
            <a:spLocks noGrp="1"/>
          </p:cNvSpPr>
          <p:nvPr>
            <p:ph type="sldNum" sz="quarter" idx="5"/>
          </p:nvPr>
        </p:nvSpPr>
        <p:spPr/>
        <p:txBody>
          <a:bodyPr/>
          <a:lstStyle/>
          <a:p>
            <a:fld id="{771CC991-D30E-4355-A44F-DC132E53B2B7}" type="slidenum">
              <a:rPr lang="en-US" smtClean="0"/>
              <a:t>5</a:t>
            </a:fld>
            <a:endParaRPr lang="en-US"/>
          </a:p>
        </p:txBody>
      </p:sp>
    </p:spTree>
    <p:extLst>
      <p:ext uri="{BB962C8B-B14F-4D97-AF65-F5344CB8AC3E}">
        <p14:creationId xmlns:p14="http://schemas.microsoft.com/office/powerpoint/2010/main" val="31056780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ensure that this risks and potential barriers are stopped, Villa health should ensure that health policies are observed to ensure restoration of hardware and software.  Moreover, they should prepare a management plan for preparation and response towards emergencies.</a:t>
            </a:r>
          </a:p>
        </p:txBody>
      </p:sp>
      <p:sp>
        <p:nvSpPr>
          <p:cNvPr id="4" name="Slide Number Placeholder 3"/>
          <p:cNvSpPr>
            <a:spLocks noGrp="1"/>
          </p:cNvSpPr>
          <p:nvPr>
            <p:ph type="sldNum" sz="quarter" idx="5"/>
          </p:nvPr>
        </p:nvSpPr>
        <p:spPr/>
        <p:txBody>
          <a:bodyPr/>
          <a:lstStyle/>
          <a:p>
            <a:fld id="{771CC991-D30E-4355-A44F-DC132E53B2B7}" type="slidenum">
              <a:rPr lang="en-US" smtClean="0"/>
              <a:t>6</a:t>
            </a:fld>
            <a:endParaRPr lang="en-US"/>
          </a:p>
        </p:txBody>
      </p:sp>
    </p:spTree>
    <p:extLst>
      <p:ext uri="{BB962C8B-B14F-4D97-AF65-F5344CB8AC3E}">
        <p14:creationId xmlns:p14="http://schemas.microsoft.com/office/powerpoint/2010/main" val="38038326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lgn="ct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Villa Health Community invited all stakeholders and government official representatives, local health commissioners to help form the disaster recovery plan.</a:t>
            </a:r>
          </a:p>
          <a:p>
            <a:pPr algn="ctr"/>
            <a:r>
              <a:rPr lang="en-US" b="1" dirty="0">
                <a:latin typeface="Times New Roman" panose="02020603050405020304" pitchFamily="18" charset="0"/>
                <a:cs typeface="Times New Roman" panose="02020603050405020304" pitchFamily="18" charset="0"/>
              </a:rPr>
              <a:t>Assess.</a:t>
            </a:r>
          </a:p>
          <a:p>
            <a:pPr lvl="1" algn="ct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Villa health Community focused on the organizational branches with high environmental risks, such as floods and earthquakes</a:t>
            </a:r>
          </a:p>
          <a:p>
            <a:pPr algn="ctr"/>
            <a:r>
              <a:rPr lang="en-US" b="1" dirty="0">
                <a:latin typeface="Times New Roman" panose="02020603050405020304" pitchFamily="18" charset="0"/>
                <a:cs typeface="Times New Roman" panose="02020603050405020304" pitchFamily="18" charset="0"/>
              </a:rPr>
              <a:t>Plan.</a:t>
            </a:r>
          </a:p>
          <a:p>
            <a:pPr lvl="1" algn="ct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Villa health community decided on the schedule, budget and resources needed for the disaster recovery plan.</a:t>
            </a:r>
          </a:p>
          <a:p>
            <a:pPr algn="ctr"/>
            <a:r>
              <a:rPr lang="en-US" b="1" dirty="0">
                <a:latin typeface="Times New Roman" panose="02020603050405020304" pitchFamily="18" charset="0"/>
                <a:cs typeface="Times New Roman" panose="02020603050405020304" pitchFamily="18" charset="0"/>
              </a:rPr>
              <a:t>Implementation</a:t>
            </a:r>
          </a:p>
          <a:p>
            <a:pPr lvl="1" algn="ct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Villa health Community disaster recovery coordinator oversees the entire project working closely with IT management and the business continuity expert to ensure the recovery plan is successfully finished.</a:t>
            </a:r>
          </a:p>
          <a:p>
            <a:pPr algn="ctr"/>
            <a:r>
              <a:rPr lang="en-US" b="1" dirty="0">
                <a:latin typeface="Times New Roman" panose="02020603050405020304" pitchFamily="18" charset="0"/>
                <a:cs typeface="Times New Roman" panose="02020603050405020304" pitchFamily="18" charset="0"/>
              </a:rPr>
              <a:t>Tracking </a:t>
            </a:r>
          </a:p>
          <a:p>
            <a:pPr lvl="1" algn="ct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Villa Health Community offered training to required management personnel to comprehend the concepts of security and back up.</a:t>
            </a:r>
          </a:p>
          <a:p>
            <a:endParaRPr lang="en-US" dirty="0"/>
          </a:p>
        </p:txBody>
      </p:sp>
      <p:sp>
        <p:nvSpPr>
          <p:cNvPr id="4" name="Slide Number Placeholder 3"/>
          <p:cNvSpPr>
            <a:spLocks noGrp="1"/>
          </p:cNvSpPr>
          <p:nvPr>
            <p:ph type="sldNum" sz="quarter" idx="5"/>
          </p:nvPr>
        </p:nvSpPr>
        <p:spPr/>
        <p:txBody>
          <a:bodyPr/>
          <a:lstStyle/>
          <a:p>
            <a:fld id="{771CC991-D30E-4355-A44F-DC132E53B2B7}" type="slidenum">
              <a:rPr lang="en-US" smtClean="0"/>
              <a:t>7</a:t>
            </a:fld>
            <a:endParaRPr lang="en-US"/>
          </a:p>
        </p:txBody>
      </p:sp>
    </p:spTree>
    <p:extLst>
      <p:ext uri="{BB962C8B-B14F-4D97-AF65-F5344CB8AC3E}">
        <p14:creationId xmlns:p14="http://schemas.microsoft.com/office/powerpoint/2010/main" val="7193053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use of MAP-IT to reach healthy people goals is efficient because it involves all stakeholders, it assesses the assets needed and it produces the an understandable and specific plan with timelines and budgets, clear goals and well defined steps.</a:t>
            </a:r>
          </a:p>
        </p:txBody>
      </p:sp>
      <p:sp>
        <p:nvSpPr>
          <p:cNvPr id="4" name="Slide Number Placeholder 3"/>
          <p:cNvSpPr>
            <a:spLocks noGrp="1"/>
          </p:cNvSpPr>
          <p:nvPr>
            <p:ph type="sldNum" sz="quarter" idx="5"/>
          </p:nvPr>
        </p:nvSpPr>
        <p:spPr/>
        <p:txBody>
          <a:bodyPr/>
          <a:lstStyle/>
          <a:p>
            <a:fld id="{771CC991-D30E-4355-A44F-DC132E53B2B7}" type="slidenum">
              <a:rPr lang="en-US" smtClean="0"/>
              <a:t>8</a:t>
            </a:fld>
            <a:endParaRPr lang="en-US"/>
          </a:p>
        </p:txBody>
      </p:sp>
    </p:spTree>
    <p:extLst>
      <p:ext uri="{BB962C8B-B14F-4D97-AF65-F5344CB8AC3E}">
        <p14:creationId xmlns:p14="http://schemas.microsoft.com/office/powerpoint/2010/main" val="6054228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B6E1BB4-D1F2-4AEA-AF94-630E1B757DB0}" type="datetimeFigureOut">
              <a:rPr lang="en-US" smtClean="0"/>
              <a:t>9/15/2020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291DF5-28F8-4553-8DF5-AEC26D105658}" type="slidenum">
              <a:rPr lang="en-US" smtClean="0"/>
              <a:t>‹#›</a:t>
            </a:fld>
            <a:endParaRPr lang="en-US"/>
          </a:p>
        </p:txBody>
      </p:sp>
    </p:spTree>
    <p:extLst>
      <p:ext uri="{BB962C8B-B14F-4D97-AF65-F5344CB8AC3E}">
        <p14:creationId xmlns:p14="http://schemas.microsoft.com/office/powerpoint/2010/main" val="22143748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B6E1BB4-D1F2-4AEA-AF94-630E1B757DB0}" type="datetimeFigureOut">
              <a:rPr lang="en-US" smtClean="0"/>
              <a:t>9/15/2020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291DF5-28F8-4553-8DF5-AEC26D105658}" type="slidenum">
              <a:rPr lang="en-US" smtClean="0"/>
              <a:t>‹#›</a:t>
            </a:fld>
            <a:endParaRPr lang="en-US"/>
          </a:p>
        </p:txBody>
      </p:sp>
    </p:spTree>
    <p:extLst>
      <p:ext uri="{BB962C8B-B14F-4D97-AF65-F5344CB8AC3E}">
        <p14:creationId xmlns:p14="http://schemas.microsoft.com/office/powerpoint/2010/main" val="34040387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B6E1BB4-D1F2-4AEA-AF94-630E1B757DB0}" type="datetimeFigureOut">
              <a:rPr lang="en-US" smtClean="0"/>
              <a:t>9/15/2020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291DF5-28F8-4553-8DF5-AEC26D105658}" type="slidenum">
              <a:rPr lang="en-US" smtClean="0"/>
              <a:t>‹#›</a:t>
            </a:fld>
            <a:endParaRPr lang="en-US"/>
          </a:p>
        </p:txBody>
      </p:sp>
    </p:spTree>
    <p:extLst>
      <p:ext uri="{BB962C8B-B14F-4D97-AF65-F5344CB8AC3E}">
        <p14:creationId xmlns:p14="http://schemas.microsoft.com/office/powerpoint/2010/main" val="1211735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B6E1BB4-D1F2-4AEA-AF94-630E1B757DB0}" type="datetimeFigureOut">
              <a:rPr lang="en-US" smtClean="0"/>
              <a:t>9/15/2020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291DF5-28F8-4553-8DF5-AEC26D105658}" type="slidenum">
              <a:rPr lang="en-US" smtClean="0"/>
              <a:t>‹#›</a:t>
            </a:fld>
            <a:endParaRPr lang="en-US"/>
          </a:p>
        </p:txBody>
      </p:sp>
    </p:spTree>
    <p:extLst>
      <p:ext uri="{BB962C8B-B14F-4D97-AF65-F5344CB8AC3E}">
        <p14:creationId xmlns:p14="http://schemas.microsoft.com/office/powerpoint/2010/main" val="8331210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B6E1BB4-D1F2-4AEA-AF94-630E1B757DB0}" type="datetimeFigureOut">
              <a:rPr lang="en-US" smtClean="0"/>
              <a:t>9/15/2020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291DF5-28F8-4553-8DF5-AEC26D105658}" type="slidenum">
              <a:rPr lang="en-US" smtClean="0"/>
              <a:t>‹#›</a:t>
            </a:fld>
            <a:endParaRPr lang="en-US"/>
          </a:p>
        </p:txBody>
      </p:sp>
    </p:spTree>
    <p:extLst>
      <p:ext uri="{BB962C8B-B14F-4D97-AF65-F5344CB8AC3E}">
        <p14:creationId xmlns:p14="http://schemas.microsoft.com/office/powerpoint/2010/main" val="7677646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B6E1BB4-D1F2-4AEA-AF94-630E1B757DB0}" type="datetimeFigureOut">
              <a:rPr lang="en-US" smtClean="0"/>
              <a:t>9/15/2020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291DF5-28F8-4553-8DF5-AEC26D105658}" type="slidenum">
              <a:rPr lang="en-US" smtClean="0"/>
              <a:t>‹#›</a:t>
            </a:fld>
            <a:endParaRPr lang="en-US"/>
          </a:p>
        </p:txBody>
      </p:sp>
    </p:spTree>
    <p:extLst>
      <p:ext uri="{BB962C8B-B14F-4D97-AF65-F5344CB8AC3E}">
        <p14:creationId xmlns:p14="http://schemas.microsoft.com/office/powerpoint/2010/main" val="8779640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6E1BB4-D1F2-4AEA-AF94-630E1B757DB0}" type="datetimeFigureOut">
              <a:rPr lang="en-US" smtClean="0"/>
              <a:t>9/15/2020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291DF5-28F8-4553-8DF5-AEC26D105658}" type="slidenum">
              <a:rPr lang="en-US" smtClean="0"/>
              <a:t>‹#›</a:t>
            </a:fld>
            <a:endParaRPr lang="en-US"/>
          </a:p>
        </p:txBody>
      </p:sp>
    </p:spTree>
    <p:extLst>
      <p:ext uri="{BB962C8B-B14F-4D97-AF65-F5344CB8AC3E}">
        <p14:creationId xmlns:p14="http://schemas.microsoft.com/office/powerpoint/2010/main" val="22349605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B6E1BB4-D1F2-4AEA-AF94-630E1B757DB0}" type="datetimeFigureOut">
              <a:rPr lang="en-US" smtClean="0"/>
              <a:t>9/15/2020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291DF5-28F8-4553-8DF5-AEC26D105658}" type="slidenum">
              <a:rPr lang="en-US" smtClean="0"/>
              <a:t>‹#›</a:t>
            </a:fld>
            <a:endParaRPr lang="en-US"/>
          </a:p>
        </p:txBody>
      </p:sp>
    </p:spTree>
    <p:extLst>
      <p:ext uri="{BB962C8B-B14F-4D97-AF65-F5344CB8AC3E}">
        <p14:creationId xmlns:p14="http://schemas.microsoft.com/office/powerpoint/2010/main" val="807337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B6E1BB4-D1F2-4AEA-AF94-630E1B757DB0}" type="datetimeFigureOut">
              <a:rPr lang="en-US" smtClean="0"/>
              <a:t>9/15/2020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291DF5-28F8-4553-8DF5-AEC26D105658}" type="slidenum">
              <a:rPr lang="en-US" smtClean="0"/>
              <a:t>‹#›</a:t>
            </a:fld>
            <a:endParaRPr lang="en-US"/>
          </a:p>
        </p:txBody>
      </p:sp>
    </p:spTree>
    <p:extLst>
      <p:ext uri="{BB962C8B-B14F-4D97-AF65-F5344CB8AC3E}">
        <p14:creationId xmlns:p14="http://schemas.microsoft.com/office/powerpoint/2010/main" val="3260523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B6E1BB4-D1F2-4AEA-AF94-630E1B757DB0}" type="datetimeFigureOut">
              <a:rPr lang="en-US" smtClean="0"/>
              <a:t>9/15/2020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291DF5-28F8-4553-8DF5-AEC26D105658}" type="slidenum">
              <a:rPr lang="en-US" smtClean="0"/>
              <a:t>‹#›</a:t>
            </a:fld>
            <a:endParaRPr lang="en-US"/>
          </a:p>
        </p:txBody>
      </p:sp>
    </p:spTree>
    <p:extLst>
      <p:ext uri="{BB962C8B-B14F-4D97-AF65-F5344CB8AC3E}">
        <p14:creationId xmlns:p14="http://schemas.microsoft.com/office/powerpoint/2010/main" val="7095755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B6E1BB4-D1F2-4AEA-AF94-630E1B757DB0}" type="datetimeFigureOut">
              <a:rPr lang="en-US" smtClean="0"/>
              <a:t>9/15/2020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291DF5-28F8-4553-8DF5-AEC26D105658}"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7051494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B6E1BB4-D1F2-4AEA-AF94-630E1B757DB0}" type="datetimeFigureOut">
              <a:rPr lang="en-US" smtClean="0"/>
              <a:t>9/15/2020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291DF5-28F8-4553-8DF5-AEC26D105658}" type="slidenum">
              <a:rPr lang="en-US" smtClean="0"/>
              <a:t>‹#›</a:t>
            </a:fld>
            <a:endParaRPr lang="en-US"/>
          </a:p>
        </p:txBody>
      </p:sp>
    </p:spTree>
    <p:extLst>
      <p:ext uri="{BB962C8B-B14F-4D97-AF65-F5344CB8AC3E}">
        <p14:creationId xmlns:p14="http://schemas.microsoft.com/office/powerpoint/2010/main" val="19794686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B6E1BB4-D1F2-4AEA-AF94-630E1B757DB0}" type="datetimeFigureOut">
              <a:rPr lang="en-US" smtClean="0"/>
              <a:t>9/15/2020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291DF5-28F8-4553-8DF5-AEC26D105658}"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9245105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B6E1BB4-D1F2-4AEA-AF94-630E1B757DB0}" type="datetimeFigureOut">
              <a:rPr lang="en-US" smtClean="0"/>
              <a:t>9/15/2020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291DF5-28F8-4553-8DF5-AEC26D105658}" type="slidenum">
              <a:rPr lang="en-US" smtClean="0"/>
              <a:t>‹#›</a:t>
            </a:fld>
            <a:endParaRPr lang="en-US"/>
          </a:p>
        </p:txBody>
      </p:sp>
    </p:spTree>
    <p:extLst>
      <p:ext uri="{BB962C8B-B14F-4D97-AF65-F5344CB8AC3E}">
        <p14:creationId xmlns:p14="http://schemas.microsoft.com/office/powerpoint/2010/main" val="22123157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B6E1BB4-D1F2-4AEA-AF94-630E1B757DB0}" type="datetimeFigureOut">
              <a:rPr lang="en-US" smtClean="0"/>
              <a:t>9/15/2020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291DF5-28F8-4553-8DF5-AEC26D105658}" type="slidenum">
              <a:rPr lang="en-US" smtClean="0"/>
              <a:t>‹#›</a:t>
            </a:fld>
            <a:endParaRPr lang="en-US"/>
          </a:p>
        </p:txBody>
      </p:sp>
    </p:spTree>
    <p:extLst>
      <p:ext uri="{BB962C8B-B14F-4D97-AF65-F5344CB8AC3E}">
        <p14:creationId xmlns:p14="http://schemas.microsoft.com/office/powerpoint/2010/main" val="23299778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B6E1BB4-D1F2-4AEA-AF94-630E1B757DB0}" type="datetimeFigureOut">
              <a:rPr lang="en-US" smtClean="0"/>
              <a:t>9/15/2020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291DF5-28F8-4553-8DF5-AEC26D105658}" type="slidenum">
              <a:rPr lang="en-US" smtClean="0"/>
              <a:t>‹#›</a:t>
            </a:fld>
            <a:endParaRPr lang="en-US"/>
          </a:p>
        </p:txBody>
      </p:sp>
    </p:spTree>
    <p:extLst>
      <p:ext uri="{BB962C8B-B14F-4D97-AF65-F5344CB8AC3E}">
        <p14:creationId xmlns:p14="http://schemas.microsoft.com/office/powerpoint/2010/main" val="29128526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B6E1BB4-D1F2-4AEA-AF94-630E1B757DB0}" type="datetimeFigureOut">
              <a:rPr lang="en-US" smtClean="0"/>
              <a:t>9/15/2020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5291DF5-28F8-4553-8DF5-AEC26D105658}" type="slidenum">
              <a:rPr lang="en-US" smtClean="0"/>
              <a:t>‹#›</a:t>
            </a:fld>
            <a:endParaRPr lang="en-US"/>
          </a:p>
        </p:txBody>
      </p:sp>
    </p:spTree>
    <p:extLst>
      <p:ext uri="{BB962C8B-B14F-4D97-AF65-F5344CB8AC3E}">
        <p14:creationId xmlns:p14="http://schemas.microsoft.com/office/powerpoint/2010/main" val="1641915679"/>
      </p:ext>
    </p:extLst>
  </p:cSld>
  <p:clrMap bg1="dk1" tx1="lt1" bg2="dk2" tx2="lt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 id="2147483790" r:id="rId13"/>
    <p:sldLayoutId id="2147483791" r:id="rId14"/>
    <p:sldLayoutId id="2147483792" r:id="rId15"/>
    <p:sldLayoutId id="21474837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07DD3-2E92-448F-B507-D930825068E0}"/>
              </a:ext>
            </a:extLst>
          </p:cNvPr>
          <p:cNvSpPr>
            <a:spLocks noGrp="1"/>
          </p:cNvSpPr>
          <p:nvPr>
            <p:ph type="ctrTitle"/>
          </p:nvPr>
        </p:nvSpPr>
        <p:spPr>
          <a:xfrm>
            <a:off x="1524000" y="901521"/>
            <a:ext cx="9144000" cy="953037"/>
          </a:xfrm>
        </p:spPr>
        <p:txBody>
          <a:bodyPr>
            <a:normAutofit/>
          </a:bodyPr>
          <a:lstStyle/>
          <a:p>
            <a:r>
              <a:rPr lang="en-US" sz="5400" b="1" dirty="0">
                <a:latin typeface="Times New Roman" panose="02020603050405020304" pitchFamily="18" charset="0"/>
                <a:cs typeface="Times New Roman" panose="02020603050405020304" pitchFamily="18" charset="0"/>
              </a:rPr>
              <a:t>VILLA HEALTH HOSPITAL</a:t>
            </a:r>
            <a:endParaRPr lang="en-US" sz="5400" dirty="0"/>
          </a:p>
        </p:txBody>
      </p:sp>
      <p:sp>
        <p:nvSpPr>
          <p:cNvPr id="3" name="Subtitle 2">
            <a:extLst>
              <a:ext uri="{FF2B5EF4-FFF2-40B4-BE49-F238E27FC236}">
                <a16:creationId xmlns:a16="http://schemas.microsoft.com/office/drawing/2014/main" id="{535994B5-2A41-4C4E-B152-77039AADE11D}"/>
              </a:ext>
            </a:extLst>
          </p:cNvPr>
          <p:cNvSpPr>
            <a:spLocks noGrp="1"/>
          </p:cNvSpPr>
          <p:nvPr>
            <p:ph type="subTitle" idx="1"/>
          </p:nvPr>
        </p:nvSpPr>
        <p:spPr>
          <a:xfrm>
            <a:off x="681789" y="2194493"/>
            <a:ext cx="9144000" cy="3287766"/>
          </a:xfrm>
        </p:spPr>
        <p:txBody>
          <a:bodyPr>
            <a:normAutofit/>
          </a:bodyPr>
          <a:lstStyle/>
          <a:p>
            <a:pPr algn="ctr"/>
            <a:r>
              <a:rPr lang="en-US" sz="4400" b="1" dirty="0">
                <a:latin typeface="Times New Roman" panose="02020603050405020304" pitchFamily="18" charset="0"/>
                <a:cs typeface="Times New Roman" panose="02020603050405020304" pitchFamily="18" charset="0"/>
              </a:rPr>
              <a:t>Disaster Recovery plan.</a:t>
            </a:r>
          </a:p>
          <a:p>
            <a:pPr algn="ctr"/>
            <a:r>
              <a:rPr lang="en-US" sz="4400" b="1" dirty="0">
                <a:latin typeface="Times New Roman" panose="02020603050405020304" pitchFamily="18" charset="0"/>
                <a:cs typeface="Times New Roman" panose="02020603050405020304" pitchFamily="18" charset="0"/>
              </a:rPr>
              <a:t>Student Name.</a:t>
            </a:r>
          </a:p>
          <a:p>
            <a:pPr algn="ctr"/>
            <a:r>
              <a:rPr lang="en-US" sz="4400" b="1" dirty="0">
                <a:latin typeface="Times New Roman" panose="02020603050405020304" pitchFamily="18" charset="0"/>
                <a:cs typeface="Times New Roman" panose="02020603050405020304" pitchFamily="18" charset="0"/>
              </a:rPr>
              <a:t>Institution Affiliations.</a:t>
            </a:r>
          </a:p>
          <a:p>
            <a:pPr algn="ctr"/>
            <a:r>
              <a:rPr lang="en-US" sz="4400" b="1" dirty="0">
                <a:latin typeface="Times New Roman" panose="02020603050405020304" pitchFamily="18" charset="0"/>
                <a:cs typeface="Times New Roman" panose="02020603050405020304" pitchFamily="18" charset="0"/>
              </a:rPr>
              <a:t>Date.</a:t>
            </a:r>
            <a:endParaRPr lang="en-US" sz="4400" dirty="0"/>
          </a:p>
        </p:txBody>
      </p:sp>
    </p:spTree>
    <p:extLst>
      <p:ext uri="{BB962C8B-B14F-4D97-AF65-F5344CB8AC3E}">
        <p14:creationId xmlns:p14="http://schemas.microsoft.com/office/powerpoint/2010/main" val="37790330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8ABC1-07B8-4D95-9796-4C8172180E76}"/>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id="{EFE3A846-90A1-41E9-9AD6-53BAA3BD9876}"/>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A disaster recovery plan refers to a document containing instructions to execute the recovery of an organization or an institution to protect the information technology infrastructure incase a disaster happens.</a:t>
            </a:r>
          </a:p>
          <a:p>
            <a:r>
              <a:rPr lang="en-US" dirty="0">
                <a:latin typeface="Times New Roman" panose="02020603050405020304" pitchFamily="18" charset="0"/>
                <a:cs typeface="Times New Roman" panose="02020603050405020304" pitchFamily="18" charset="0"/>
              </a:rPr>
              <a:t>Determining health safety is based on the three of the following:</a:t>
            </a:r>
          </a:p>
          <a:p>
            <a:pPr algn="ct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Identification of the potential disaster.</a:t>
            </a:r>
          </a:p>
          <a:p>
            <a:pPr algn="ct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Decisions concerning who might be affected by the disaster</a:t>
            </a:r>
          </a:p>
          <a:p>
            <a:pPr algn="ct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Risk evaluation and assessment.</a:t>
            </a:r>
          </a:p>
          <a:p>
            <a:endParaRPr lang="en-US" dirty="0"/>
          </a:p>
        </p:txBody>
      </p:sp>
    </p:spTree>
    <p:extLst>
      <p:ext uri="{BB962C8B-B14F-4D97-AF65-F5344CB8AC3E}">
        <p14:creationId xmlns:p14="http://schemas.microsoft.com/office/powerpoint/2010/main" val="1255386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1B2F6-31A1-4710-9F87-BEADE65410D2}"/>
              </a:ext>
            </a:extLst>
          </p:cNvPr>
          <p:cNvSpPr>
            <a:spLocks noGrp="1"/>
          </p:cNvSpPr>
          <p:nvPr>
            <p:ph type="title"/>
          </p:nvPr>
        </p:nvSpPr>
        <p:spPr/>
        <p:txBody>
          <a:bodyPr>
            <a:normAutofit/>
          </a:bodyPr>
          <a:lstStyle/>
          <a:p>
            <a:pPr algn="ctr"/>
            <a:r>
              <a:rPr lang="en-US" sz="6000" b="1" dirty="0">
                <a:latin typeface="Times New Roman" panose="02020603050405020304" pitchFamily="18" charset="0"/>
                <a:cs typeface="Times New Roman" panose="02020603050405020304" pitchFamily="18" charset="0"/>
              </a:rPr>
              <a:t>Goals.</a:t>
            </a:r>
          </a:p>
        </p:txBody>
      </p:sp>
      <p:sp>
        <p:nvSpPr>
          <p:cNvPr id="3" name="Content Placeholder 2">
            <a:extLst>
              <a:ext uri="{FF2B5EF4-FFF2-40B4-BE49-F238E27FC236}">
                <a16:creationId xmlns:a16="http://schemas.microsoft.com/office/drawing/2014/main" id="{999C3F50-6A0B-4333-9219-C7F90C2CA1E9}"/>
              </a:ext>
            </a:extLst>
          </p:cNvPr>
          <p:cNvSpPr>
            <a:spLocks noGrp="1"/>
          </p:cNvSpPr>
          <p:nvPr>
            <p:ph idx="1"/>
          </p:nvPr>
        </p:nvSpPr>
        <p:spPr>
          <a:xfrm>
            <a:off x="838200" y="1825625"/>
            <a:ext cx="10515600" cy="3101217"/>
          </a:xfrm>
        </p:spPr>
        <p:txBody>
          <a:bodyPr>
            <a:normAutofit/>
          </a:bodyPr>
          <a:lstStyle/>
          <a:p>
            <a:pPr marL="0" indent="0" algn="ctr">
              <a:buNone/>
            </a:pPr>
            <a:r>
              <a:rPr lang="en-US" sz="3200" b="1" dirty="0">
                <a:latin typeface="Times New Roman" panose="02020603050405020304" pitchFamily="18" charset="0"/>
                <a:cs typeface="Times New Roman" panose="02020603050405020304" pitchFamily="18" charset="0"/>
              </a:rPr>
              <a:t>Villa health: </a:t>
            </a:r>
          </a:p>
          <a:p>
            <a:pPr algn="ctr">
              <a:buFont typeface="Wingdings" panose="05000000000000000000" pitchFamily="2" charset="2"/>
              <a:buChar char="Ø"/>
            </a:pPr>
            <a:r>
              <a:rPr lang="en-US" sz="3200" dirty="0">
                <a:latin typeface="Times New Roman" panose="02020603050405020304" pitchFamily="18" charset="0"/>
                <a:cs typeface="Times New Roman" panose="02020603050405020304" pitchFamily="18" charset="0"/>
              </a:rPr>
              <a:t>to enable faster and stress-free recovery of patients.</a:t>
            </a:r>
          </a:p>
          <a:p>
            <a:pPr marL="0" indent="0" algn="ctr">
              <a:buNone/>
            </a:pPr>
            <a:r>
              <a:rPr lang="en-US" sz="3200" b="1" dirty="0">
                <a:latin typeface="Times New Roman" panose="02020603050405020304" pitchFamily="18" charset="0"/>
                <a:cs typeface="Times New Roman" panose="02020603050405020304" pitchFamily="18" charset="0"/>
              </a:rPr>
              <a:t>Recovery plan:</a:t>
            </a:r>
          </a:p>
          <a:p>
            <a:pPr lvl="2" algn="ctr">
              <a:buFont typeface="Wingdings" panose="05000000000000000000" pitchFamily="2" charset="2"/>
              <a:buChar char="Ø"/>
            </a:pPr>
            <a:r>
              <a:rPr lang="en-US" sz="3200" dirty="0">
                <a:latin typeface="Times New Roman" panose="02020603050405020304" pitchFamily="18" charset="0"/>
                <a:cs typeface="Times New Roman" panose="02020603050405020304" pitchFamily="18" charset="0"/>
              </a:rPr>
              <a:t>To improve access to services after a disaster.</a:t>
            </a:r>
          </a:p>
          <a:p>
            <a:pPr lvl="2" algn="ctr">
              <a:buFont typeface="Wingdings" panose="05000000000000000000" pitchFamily="2" charset="2"/>
              <a:buChar char="Ø"/>
            </a:pPr>
            <a:r>
              <a:rPr lang="en-US" sz="3200" dirty="0">
                <a:latin typeface="Times New Roman" panose="02020603050405020304" pitchFamily="18" charset="0"/>
                <a:cs typeface="Times New Roman" panose="02020603050405020304" pitchFamily="18" charset="0"/>
              </a:rPr>
              <a:t>To ensure health disparities are reduced </a:t>
            </a:r>
          </a:p>
          <a:p>
            <a:pPr algn="ctr">
              <a:buFont typeface="Wingdings" panose="05000000000000000000" pitchFamily="2" charset="2"/>
              <a:buChar char="Ø"/>
            </a:pPr>
            <a:endParaRPr lang="en-US" dirty="0"/>
          </a:p>
        </p:txBody>
      </p:sp>
    </p:spTree>
    <p:extLst>
      <p:ext uri="{BB962C8B-B14F-4D97-AF65-F5344CB8AC3E}">
        <p14:creationId xmlns:p14="http://schemas.microsoft.com/office/powerpoint/2010/main" val="40637864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4CBDD-5CA4-46BB-8938-E7211F01FD28}"/>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Evaluating the need of a community.</a:t>
            </a:r>
          </a:p>
        </p:txBody>
      </p:sp>
      <p:sp>
        <p:nvSpPr>
          <p:cNvPr id="3" name="Content Placeholder 2">
            <a:extLst>
              <a:ext uri="{FF2B5EF4-FFF2-40B4-BE49-F238E27FC236}">
                <a16:creationId xmlns:a16="http://schemas.microsoft.com/office/drawing/2014/main" id="{91475F94-9151-4553-96B5-F0D35952B982}"/>
              </a:ext>
            </a:extLst>
          </p:cNvPr>
          <p:cNvSpPr>
            <a:spLocks noGrp="1"/>
          </p:cNvSpPr>
          <p:nvPr>
            <p:ph idx="1"/>
          </p:nvPr>
        </p:nvSpPr>
        <p:spPr>
          <a:xfrm>
            <a:off x="838200" y="1825624"/>
            <a:ext cx="10515600" cy="3428763"/>
          </a:xfrm>
        </p:spPr>
        <p:txBody>
          <a:bodyPr/>
          <a:lstStyle/>
          <a:p>
            <a:r>
              <a:rPr lang="en-US" dirty="0">
                <a:latin typeface="Times New Roman" panose="02020603050405020304" pitchFamily="18" charset="0"/>
                <a:cs typeface="Times New Roman" panose="02020603050405020304" pitchFamily="18" charset="0"/>
              </a:rPr>
              <a:t>Evaluating the needs of a community ensures that the strengths and resources of the organization are determined and available to meet family and community needs.</a:t>
            </a:r>
          </a:p>
          <a:p>
            <a:r>
              <a:rPr lang="en-US" dirty="0">
                <a:latin typeface="Times New Roman" panose="02020603050405020304" pitchFamily="18" charset="0"/>
                <a:cs typeface="Times New Roman" panose="02020603050405020304" pitchFamily="18" charset="0"/>
              </a:rPr>
              <a:t>Villa health community ensures that there are :</a:t>
            </a:r>
          </a:p>
          <a:p>
            <a:pPr lvl="2" algn="ctr">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The resources.</a:t>
            </a:r>
          </a:p>
          <a:p>
            <a:pPr lvl="2" algn="ctr">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The people accountable for the implementation of the plan.</a:t>
            </a:r>
          </a:p>
          <a:p>
            <a:endParaRPr lang="en-US" dirty="0"/>
          </a:p>
          <a:p>
            <a:endParaRPr lang="en-US" dirty="0"/>
          </a:p>
        </p:txBody>
      </p:sp>
    </p:spTree>
    <p:extLst>
      <p:ext uri="{BB962C8B-B14F-4D97-AF65-F5344CB8AC3E}">
        <p14:creationId xmlns:p14="http://schemas.microsoft.com/office/powerpoint/2010/main" val="41891542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B5DD8-B53F-4215-AA91-2D932CFA7180}"/>
              </a:ext>
            </a:extLst>
          </p:cNvPr>
          <p:cNvSpPr>
            <a:spLocks noGrp="1"/>
          </p:cNvSpPr>
          <p:nvPr>
            <p:ph type="title"/>
          </p:nvPr>
        </p:nvSpPr>
        <p:spPr>
          <a:xfrm>
            <a:off x="677334" y="609600"/>
            <a:ext cx="10309114" cy="891654"/>
          </a:xfrm>
        </p:spPr>
        <p:txBody>
          <a:bodyPr>
            <a:normAutofit/>
          </a:bodyPr>
          <a:lstStyle/>
          <a:p>
            <a:r>
              <a:rPr lang="en-US" sz="3200" b="1" dirty="0">
                <a:latin typeface="Times New Roman" panose="02020603050405020304" pitchFamily="18" charset="0"/>
                <a:cs typeface="Times New Roman" panose="02020603050405020304" pitchFamily="18" charset="0"/>
              </a:rPr>
              <a:t>People responsible for plan implementation.</a:t>
            </a:r>
          </a:p>
        </p:txBody>
      </p:sp>
      <p:sp>
        <p:nvSpPr>
          <p:cNvPr id="3" name="Content Placeholder 2">
            <a:extLst>
              <a:ext uri="{FF2B5EF4-FFF2-40B4-BE49-F238E27FC236}">
                <a16:creationId xmlns:a16="http://schemas.microsoft.com/office/drawing/2014/main" id="{75A93ACC-B35C-4F7C-8AFA-5CF72FF456DD}"/>
              </a:ext>
            </a:extLst>
          </p:cNvPr>
          <p:cNvSpPr>
            <a:spLocks noGrp="1"/>
          </p:cNvSpPr>
          <p:nvPr>
            <p:ph idx="1"/>
          </p:nvPr>
        </p:nvSpPr>
        <p:spPr>
          <a:xfrm>
            <a:off x="838200" y="1762125"/>
            <a:ext cx="10515600" cy="4486275"/>
          </a:xfrm>
        </p:spPr>
        <p:txBody>
          <a:bodyPr>
            <a:normAutofit/>
          </a:bodyPr>
          <a:lstStyle/>
          <a:p>
            <a:pPr marL="0" indent="0" algn="ctr" rtl="0" eaLnBrk="1" fontAlgn="t" latinLnBrk="0" hangingPunct="1">
              <a:spcBef>
                <a:spcPts val="0"/>
              </a:spcBef>
              <a:spcAft>
                <a:spcPts val="0"/>
              </a:spcAft>
              <a:buNone/>
            </a:pPr>
            <a:r>
              <a:rPr lang="en-US" sz="2400" b="1" i="0" u="none" strike="noStrike" kern="1200" dirty="0">
                <a:solidFill>
                  <a:schemeClr val="tx1"/>
                </a:solidFill>
                <a:effectLst/>
                <a:latin typeface="Times New Roman" panose="02020603050405020304" pitchFamily="18" charset="0"/>
                <a:cs typeface="Times New Roman" panose="02020603050405020304" pitchFamily="18" charset="0"/>
              </a:rPr>
              <a:t>Executive leadership</a:t>
            </a:r>
            <a:r>
              <a:rPr lang="en-US" sz="2400" b="1" dirty="0">
                <a:solidFill>
                  <a:schemeClr val="tx1"/>
                </a:solidFill>
                <a:latin typeface="Times New Roman" panose="02020603050405020304" pitchFamily="18" charset="0"/>
                <a:cs typeface="Times New Roman" panose="02020603050405020304" pitchFamily="18" charset="0"/>
              </a:rPr>
              <a:t> </a:t>
            </a:r>
            <a:r>
              <a:rPr lang="en-US" sz="2400" b="1" i="0" u="none" strike="noStrike" kern="1200" dirty="0">
                <a:solidFill>
                  <a:schemeClr val="tx1"/>
                </a:solidFill>
                <a:effectLst/>
                <a:latin typeface="Times New Roman" panose="02020603050405020304" pitchFamily="18" charset="0"/>
                <a:cs typeface="Times New Roman" panose="02020603050405020304" pitchFamily="18" charset="0"/>
              </a:rPr>
              <a:t>(disaster recovery coordinator)</a:t>
            </a:r>
            <a:endParaRPr lang="en-US" sz="2400" b="1" i="0" u="none" strike="noStrike" dirty="0">
              <a:solidFill>
                <a:schemeClr val="tx1"/>
              </a:solidFill>
              <a:effectLst/>
              <a:latin typeface="Times New Roman" panose="02020603050405020304" pitchFamily="18" charset="0"/>
              <a:cs typeface="Times New Roman" panose="02020603050405020304" pitchFamily="18" charset="0"/>
            </a:endParaRPr>
          </a:p>
          <a:p>
            <a:pPr marL="283464" indent="-283464" algn="ctr" rtl="0" eaLnBrk="1" fontAlgn="t" latinLnBrk="0" hangingPunct="1">
              <a:spcBef>
                <a:spcPts val="0"/>
              </a:spcBef>
              <a:spcAft>
                <a:spcPts val="0"/>
              </a:spcAft>
            </a:pPr>
            <a:r>
              <a:rPr lang="en-US" sz="2400" b="0" i="0" u="none" strike="noStrike" kern="1200" dirty="0">
                <a:solidFill>
                  <a:schemeClr val="tx1"/>
                </a:solidFill>
                <a:effectLst/>
                <a:latin typeface="Times New Roman" panose="02020603050405020304" pitchFamily="18" charset="0"/>
                <a:cs typeface="Times New Roman" panose="02020603050405020304" pitchFamily="18" charset="0"/>
              </a:rPr>
              <a:t>they contribute in all discussions and decisions about possible risks and their mitigation processes.</a:t>
            </a:r>
            <a:endParaRPr lang="en-US" sz="2400" b="0" i="0" u="none" strike="noStrike" dirty="0">
              <a:solidFill>
                <a:schemeClr val="tx1"/>
              </a:solidFill>
              <a:effectLst/>
              <a:latin typeface="Times New Roman" panose="02020603050405020304" pitchFamily="18" charset="0"/>
              <a:cs typeface="Times New Roman" panose="02020603050405020304" pitchFamily="18" charset="0"/>
            </a:endParaRPr>
          </a:p>
          <a:p>
            <a:pPr marL="0" indent="0" algn="ctr" rtl="0" eaLnBrk="1" fontAlgn="t" latinLnBrk="0" hangingPunct="1">
              <a:spcBef>
                <a:spcPts val="0"/>
              </a:spcBef>
              <a:spcAft>
                <a:spcPts val="0"/>
              </a:spcAft>
              <a:buNone/>
            </a:pPr>
            <a:r>
              <a:rPr lang="en-US" sz="2400" b="1" i="0" u="none" strike="noStrike" kern="1200" dirty="0">
                <a:solidFill>
                  <a:schemeClr val="tx1"/>
                </a:solidFill>
                <a:effectLst/>
                <a:latin typeface="Times New Roman" panose="02020603050405020304" pitchFamily="18" charset="0"/>
                <a:cs typeface="Times New Roman" panose="02020603050405020304" pitchFamily="18" charset="0"/>
              </a:rPr>
              <a:t>IT management(Disaster recovery team)</a:t>
            </a:r>
            <a:endParaRPr lang="en-US" sz="2400" b="1" i="0" u="none" strike="noStrike" dirty="0">
              <a:solidFill>
                <a:schemeClr val="tx1"/>
              </a:solidFill>
              <a:effectLst/>
              <a:latin typeface="Times New Roman" panose="02020603050405020304" pitchFamily="18" charset="0"/>
              <a:cs typeface="Times New Roman" panose="02020603050405020304" pitchFamily="18" charset="0"/>
            </a:endParaRPr>
          </a:p>
          <a:p>
            <a:pPr marL="283464" marR="0" indent="-283464" algn="ctr" rtl="0" eaLnBrk="1" fontAlgn="auto" latinLnBrk="0" hangingPunct="1">
              <a:spcBef>
                <a:spcPts val="0"/>
              </a:spcBef>
              <a:spcAft>
                <a:spcPts val="0"/>
              </a:spcAft>
            </a:pPr>
            <a:r>
              <a:rPr lang="en-US" sz="2400" b="0" i="0" u="none" strike="noStrike" kern="1200" dirty="0">
                <a:solidFill>
                  <a:schemeClr val="tx1"/>
                </a:solidFill>
                <a:effectLst/>
                <a:latin typeface="Times New Roman" panose="02020603050405020304" pitchFamily="18" charset="0"/>
                <a:cs typeface="Times New Roman" panose="02020603050405020304" pitchFamily="18" charset="0"/>
              </a:rPr>
              <a:t>They address a variety of available systems that would satisfy business needs of Villa Health.</a:t>
            </a:r>
            <a:endParaRPr lang="en-US" sz="2400" b="0" i="0" u="none" strike="noStrike" dirty="0">
              <a:solidFill>
                <a:schemeClr val="tx1"/>
              </a:solidFill>
              <a:effectLst/>
              <a:latin typeface="Times New Roman" panose="02020603050405020304" pitchFamily="18" charset="0"/>
              <a:cs typeface="Times New Roman" panose="02020603050405020304" pitchFamily="18" charset="0"/>
            </a:endParaRPr>
          </a:p>
          <a:p>
            <a:pPr marL="283464" marR="0" indent="-283464" algn="ctr" rtl="0" eaLnBrk="1" fontAlgn="auto" latinLnBrk="0" hangingPunct="1">
              <a:spcBef>
                <a:spcPts val="0"/>
              </a:spcBef>
              <a:spcAft>
                <a:spcPts val="0"/>
              </a:spcAft>
            </a:pPr>
            <a:r>
              <a:rPr lang="en-US" sz="2400" b="0" i="0" u="none" strike="noStrike" kern="1200" dirty="0">
                <a:solidFill>
                  <a:schemeClr val="tx1"/>
                </a:solidFill>
                <a:effectLst/>
                <a:latin typeface="Times New Roman" panose="02020603050405020304" pitchFamily="18" charset="0"/>
                <a:cs typeface="Times New Roman" panose="02020603050405020304" pitchFamily="18" charset="0"/>
              </a:rPr>
              <a:t>Senior IT mangers with knowledge of the organization’s database and networks should be involved in the planning process.</a:t>
            </a:r>
            <a:endParaRPr lang="en-US" sz="2400" b="0" i="0" u="none" strike="noStrike" dirty="0">
              <a:solidFill>
                <a:schemeClr val="tx1"/>
              </a:solidFill>
              <a:effectLst/>
              <a:latin typeface="Times New Roman" panose="02020603050405020304" pitchFamily="18" charset="0"/>
              <a:cs typeface="Times New Roman" panose="02020603050405020304" pitchFamily="18" charset="0"/>
            </a:endParaRPr>
          </a:p>
          <a:p>
            <a:pPr marL="0" indent="0" algn="ctr" rtl="0" eaLnBrk="1" fontAlgn="t" latinLnBrk="0" hangingPunct="1">
              <a:spcBef>
                <a:spcPts val="0"/>
              </a:spcBef>
              <a:spcAft>
                <a:spcPts val="0"/>
              </a:spcAft>
              <a:buNone/>
            </a:pPr>
            <a:r>
              <a:rPr lang="en-US" sz="2400" b="1" i="0" u="none" strike="noStrike" kern="1200" dirty="0">
                <a:solidFill>
                  <a:schemeClr val="tx1"/>
                </a:solidFill>
                <a:effectLst/>
                <a:latin typeface="Times New Roman" panose="02020603050405020304" pitchFamily="18" charset="0"/>
                <a:cs typeface="Times New Roman" panose="02020603050405020304" pitchFamily="18" charset="0"/>
              </a:rPr>
              <a:t>Business unit advisors</a:t>
            </a:r>
            <a:r>
              <a:rPr lang="en-US" sz="2400" b="1" dirty="0">
                <a:solidFill>
                  <a:schemeClr val="tx1"/>
                </a:solidFill>
                <a:latin typeface="Times New Roman" panose="02020603050405020304" pitchFamily="18" charset="0"/>
                <a:cs typeface="Times New Roman" panose="02020603050405020304" pitchFamily="18" charset="0"/>
              </a:rPr>
              <a:t> </a:t>
            </a:r>
            <a:r>
              <a:rPr lang="en-US" sz="2400" b="1" i="0" u="none" strike="noStrike" kern="1200" dirty="0">
                <a:solidFill>
                  <a:schemeClr val="tx1"/>
                </a:solidFill>
                <a:effectLst/>
                <a:latin typeface="Times New Roman" panose="02020603050405020304" pitchFamily="18" charset="0"/>
                <a:cs typeface="Times New Roman" panose="02020603050405020304" pitchFamily="18" charset="0"/>
              </a:rPr>
              <a:t>(Business continuity experts)</a:t>
            </a:r>
            <a:endParaRPr lang="en-US" sz="2400" b="1" i="0" u="none" strike="noStrike" dirty="0">
              <a:solidFill>
                <a:schemeClr val="tx1"/>
              </a:solidFill>
              <a:effectLst/>
              <a:latin typeface="Times New Roman" panose="02020603050405020304" pitchFamily="18" charset="0"/>
              <a:cs typeface="Times New Roman" panose="02020603050405020304" pitchFamily="18" charset="0"/>
            </a:endParaRPr>
          </a:p>
          <a:p>
            <a:pPr marL="283464" indent="-283464" algn="ctr" rtl="0" eaLnBrk="1" fontAlgn="t" latinLnBrk="0" hangingPunct="1">
              <a:spcBef>
                <a:spcPts val="0"/>
              </a:spcBef>
              <a:spcAft>
                <a:spcPts val="0"/>
              </a:spcAft>
            </a:pPr>
            <a:r>
              <a:rPr lang="en-US" sz="2400" b="0" i="0" u="none" strike="noStrike" kern="1200" dirty="0">
                <a:solidFill>
                  <a:schemeClr val="tx1"/>
                </a:solidFill>
                <a:effectLst/>
                <a:latin typeface="Times New Roman" panose="02020603050405020304" pitchFamily="18" charset="0"/>
                <a:cs typeface="Times New Roman" panose="02020603050405020304" pitchFamily="18" charset="0"/>
              </a:rPr>
              <a:t>They evaluate the downtime frequencies and possible ways of curbing them.</a:t>
            </a:r>
            <a:endParaRPr lang="en-US" sz="2400" b="0" i="0" u="none" strike="noStrike" dirty="0">
              <a:solidFill>
                <a:schemeClr val="tx1"/>
              </a:solidFill>
              <a:effectLst/>
              <a:latin typeface="Times New Roman" panose="02020603050405020304" pitchFamily="18" charset="0"/>
              <a:cs typeface="Times New Roman" panose="02020603050405020304" pitchFamily="18" charset="0"/>
            </a:endParaRPr>
          </a:p>
          <a:p>
            <a:pPr marL="283464" indent="-283464" algn="ctr" rtl="0" eaLnBrk="1" fontAlgn="t" latinLnBrk="0" hangingPunct="1">
              <a:spcBef>
                <a:spcPts val="0"/>
              </a:spcBef>
              <a:spcAft>
                <a:spcPts val="0"/>
              </a:spcAft>
            </a:pPr>
            <a:r>
              <a:rPr lang="en-US" sz="2400" b="0" i="0" u="none" strike="noStrike" kern="1200" dirty="0">
                <a:solidFill>
                  <a:schemeClr val="tx1"/>
                </a:solidFill>
                <a:effectLst/>
                <a:latin typeface="Times New Roman" panose="02020603050405020304" pitchFamily="18" charset="0"/>
                <a:cs typeface="Times New Roman" panose="02020603050405020304" pitchFamily="18" charset="0"/>
              </a:rPr>
              <a:t>They ensure that the non technical parts of the plan are successfully implemented. </a:t>
            </a:r>
            <a:endParaRPr lang="en-US" sz="2400" b="0" i="0" u="none" strike="noStrike" dirty="0">
              <a:solidFill>
                <a:schemeClr val="tx1"/>
              </a:solidFill>
              <a:effectLst/>
              <a:latin typeface="Times New Roman" panose="02020603050405020304" pitchFamily="18" charset="0"/>
              <a:cs typeface="Times New Roman" panose="02020603050405020304" pitchFamily="18" charset="0"/>
            </a:endParaRPr>
          </a:p>
          <a:p>
            <a:endParaRPr lang="en-US" sz="2400" dirty="0"/>
          </a:p>
        </p:txBody>
      </p:sp>
    </p:spTree>
    <p:extLst>
      <p:ext uri="{BB962C8B-B14F-4D97-AF65-F5344CB8AC3E}">
        <p14:creationId xmlns:p14="http://schemas.microsoft.com/office/powerpoint/2010/main" val="23115723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1C497-89CB-4F54-B5AF-0EA1A1FE46D3}"/>
              </a:ext>
            </a:extLst>
          </p:cNvPr>
          <p:cNvSpPr>
            <a:spLocks noGrp="1"/>
          </p:cNvSpPr>
          <p:nvPr>
            <p:ph type="title"/>
          </p:nvPr>
        </p:nvSpPr>
        <p:spPr/>
        <p:txBody>
          <a:bodyPr>
            <a:normAutofit fontScale="90000"/>
          </a:bodyPr>
          <a:lstStyle/>
          <a:p>
            <a:pPr algn="ctr"/>
            <a:r>
              <a:rPr lang="en-US" sz="4800" b="1" dirty="0">
                <a:latin typeface="Times New Roman" panose="02020603050405020304" pitchFamily="18" charset="0"/>
                <a:cs typeface="Times New Roman" panose="02020603050405020304" pitchFamily="18" charset="0"/>
              </a:rPr>
              <a:t>Barriers to disaster recovery plan.</a:t>
            </a:r>
          </a:p>
        </p:txBody>
      </p:sp>
      <p:sp>
        <p:nvSpPr>
          <p:cNvPr id="3" name="Content Placeholder 2">
            <a:extLst>
              <a:ext uri="{FF2B5EF4-FFF2-40B4-BE49-F238E27FC236}">
                <a16:creationId xmlns:a16="http://schemas.microsoft.com/office/drawing/2014/main" id="{7941AE3C-38E5-4B56-B980-68B897C0C67D}"/>
              </a:ext>
            </a:extLst>
          </p:cNvPr>
          <p:cNvSpPr>
            <a:spLocks noGrp="1"/>
          </p:cNvSpPr>
          <p:nvPr>
            <p:ph idx="1"/>
          </p:nvPr>
        </p:nvSpPr>
        <p:spPr/>
        <p:txBody>
          <a:bodyPr>
            <a:normAutofit fontScale="85000" lnSpcReduction="20000"/>
          </a:bodyPr>
          <a:lstStyle/>
          <a:p>
            <a:pPr marL="0" indent="0" algn="ctr">
              <a:buNone/>
            </a:pPr>
            <a:r>
              <a:rPr lang="en-US" sz="2800" b="1" dirty="0">
                <a:latin typeface="Times New Roman" panose="02020603050405020304" pitchFamily="18" charset="0"/>
                <a:cs typeface="Times New Roman" panose="02020603050405020304" pitchFamily="18" charset="0"/>
              </a:rPr>
              <a:t>Economic barriers:</a:t>
            </a:r>
          </a:p>
          <a:p>
            <a:pPr algn="ctr"/>
            <a:r>
              <a:rPr lang="en-US" sz="2800" dirty="0">
                <a:latin typeface="Times New Roman" panose="02020603050405020304" pitchFamily="18" charset="0"/>
                <a:cs typeface="Times New Roman" panose="02020603050405020304" pitchFamily="18" charset="0"/>
              </a:rPr>
              <a:t>Poor authority towards decision making. </a:t>
            </a:r>
          </a:p>
          <a:p>
            <a:pPr algn="ctr"/>
            <a:r>
              <a:rPr lang="en-US" sz="2800" dirty="0">
                <a:latin typeface="Times New Roman" panose="02020603050405020304" pitchFamily="18" charset="0"/>
                <a:cs typeface="Times New Roman" panose="02020603050405020304" pitchFamily="18" charset="0"/>
              </a:rPr>
              <a:t>Budgetary difficulties.</a:t>
            </a:r>
            <a:endParaRPr lang="en-US" sz="2800" b="1" dirty="0">
              <a:latin typeface="Times New Roman" panose="02020603050405020304" pitchFamily="18" charset="0"/>
              <a:cs typeface="Times New Roman" panose="02020603050405020304" pitchFamily="18" charset="0"/>
            </a:endParaRPr>
          </a:p>
          <a:p>
            <a:pPr marL="0" indent="0" algn="ctr">
              <a:buNone/>
            </a:pPr>
            <a:r>
              <a:rPr lang="en-US" sz="2800" b="1" dirty="0">
                <a:latin typeface="Times New Roman" panose="02020603050405020304" pitchFamily="18" charset="0"/>
                <a:cs typeface="Times New Roman" panose="02020603050405020304" pitchFamily="18" charset="0"/>
              </a:rPr>
              <a:t>Cultural barriers:</a:t>
            </a:r>
          </a:p>
          <a:p>
            <a:pPr algn="ctr"/>
            <a:r>
              <a:rPr lang="en-US" sz="2800" dirty="0">
                <a:latin typeface="Times New Roman" panose="02020603050405020304" pitchFamily="18" charset="0"/>
                <a:cs typeface="Times New Roman" panose="02020603050405020304" pitchFamily="18" charset="0"/>
              </a:rPr>
              <a:t>Inefficient information about the patient community.</a:t>
            </a:r>
          </a:p>
          <a:p>
            <a:pPr algn="ctr"/>
            <a:r>
              <a:rPr lang="en-US" sz="2800" dirty="0">
                <a:latin typeface="Times New Roman" panose="02020603050405020304" pitchFamily="18" charset="0"/>
                <a:cs typeface="Times New Roman" panose="02020603050405020304" pitchFamily="18" charset="0"/>
              </a:rPr>
              <a:t>Ethical and cultural differences.</a:t>
            </a:r>
          </a:p>
          <a:p>
            <a:pPr marL="0" indent="0" algn="ctr">
              <a:buNone/>
            </a:pPr>
            <a:r>
              <a:rPr lang="en-US" sz="2800" b="1" dirty="0">
                <a:latin typeface="Times New Roman" panose="02020603050405020304" pitchFamily="18" charset="0"/>
                <a:cs typeface="Times New Roman" panose="02020603050405020304" pitchFamily="18" charset="0"/>
              </a:rPr>
              <a:t>Social barriers: </a:t>
            </a:r>
          </a:p>
          <a:p>
            <a:pPr algn="ctr"/>
            <a:r>
              <a:rPr lang="en-US" sz="2800" dirty="0">
                <a:latin typeface="Times New Roman" panose="02020603050405020304" pitchFamily="18" charset="0"/>
                <a:cs typeface="Times New Roman" panose="02020603050405020304" pitchFamily="18" charset="0"/>
              </a:rPr>
              <a:t>Poor staff training.</a:t>
            </a:r>
          </a:p>
          <a:p>
            <a:pPr algn="ctr"/>
            <a:r>
              <a:rPr lang="en-US" sz="2800" dirty="0">
                <a:latin typeface="Times New Roman" panose="02020603050405020304" pitchFamily="18" charset="0"/>
                <a:cs typeface="Times New Roman" panose="02020603050405020304" pitchFamily="18" charset="0"/>
              </a:rPr>
              <a:t>Little or no response to emergencies.</a:t>
            </a:r>
          </a:p>
        </p:txBody>
      </p:sp>
    </p:spTree>
    <p:extLst>
      <p:ext uri="{BB962C8B-B14F-4D97-AF65-F5344CB8AC3E}">
        <p14:creationId xmlns:p14="http://schemas.microsoft.com/office/powerpoint/2010/main" val="26506211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B8455-270E-4FD7-945C-0AB694265C43}"/>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MAP IT approach.</a:t>
            </a:r>
          </a:p>
        </p:txBody>
      </p:sp>
      <p:sp>
        <p:nvSpPr>
          <p:cNvPr id="3" name="Content Placeholder 2">
            <a:extLst>
              <a:ext uri="{FF2B5EF4-FFF2-40B4-BE49-F238E27FC236}">
                <a16:creationId xmlns:a16="http://schemas.microsoft.com/office/drawing/2014/main" id="{EE498AD6-322E-4272-A722-B9EF4A67746E}"/>
              </a:ext>
            </a:extLst>
          </p:cNvPr>
          <p:cNvSpPr>
            <a:spLocks noGrp="1"/>
          </p:cNvSpPr>
          <p:nvPr>
            <p:ph idx="1"/>
          </p:nvPr>
        </p:nvSpPr>
        <p:spPr>
          <a:xfrm>
            <a:off x="838200" y="1825625"/>
            <a:ext cx="10515600" cy="4667250"/>
          </a:xfrm>
        </p:spPr>
        <p:txBody>
          <a:bodyPr>
            <a:normAutofit/>
          </a:bodyPr>
          <a:lstStyle/>
          <a:p>
            <a:pPr algn="ctr"/>
            <a:r>
              <a:rPr lang="en-US" sz="2400" dirty="0">
                <a:latin typeface="Times New Roman" panose="02020603050405020304" pitchFamily="18" charset="0"/>
                <a:cs typeface="Times New Roman" panose="02020603050405020304" pitchFamily="18" charset="0"/>
              </a:rPr>
              <a:t>The MAP-IT is a strategy used by most health organizations to plan and evaluate their health systems in order to reach the objectives of Healthy people 2020. </a:t>
            </a:r>
          </a:p>
          <a:p>
            <a:pPr algn="ctr"/>
            <a:r>
              <a:rPr lang="en-US" sz="2400" dirty="0">
                <a:latin typeface="Times New Roman" panose="02020603050405020304" pitchFamily="18" charset="0"/>
                <a:cs typeface="Times New Roman" panose="02020603050405020304" pitchFamily="18" charset="0"/>
              </a:rPr>
              <a:t>The healthy people 2020 objectives involve attaining highest quality of life, equality is health access, and creating a good health for all people through the implementation of good social and physical environments.</a:t>
            </a:r>
          </a:p>
          <a:p>
            <a:pPr algn="ctr"/>
            <a:r>
              <a:rPr lang="en-US" sz="2400" dirty="0">
                <a:latin typeface="Times New Roman" panose="02020603050405020304" pitchFamily="18" charset="0"/>
                <a:cs typeface="Times New Roman" panose="02020603050405020304" pitchFamily="18" charset="0"/>
              </a:rPr>
              <a:t>The approach involves the following steps:</a:t>
            </a:r>
          </a:p>
          <a:p>
            <a:pPr lvl="1" algn="ct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Mobilization.</a:t>
            </a:r>
          </a:p>
          <a:p>
            <a:pPr lvl="1" algn="ct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Assessing.</a:t>
            </a:r>
          </a:p>
          <a:p>
            <a:pPr lvl="1" algn="ct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Planning.</a:t>
            </a:r>
          </a:p>
          <a:p>
            <a:pPr lvl="1" algn="ct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Implementation.</a:t>
            </a:r>
          </a:p>
          <a:p>
            <a:pPr lvl="1" algn="ct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Tracking.</a:t>
            </a:r>
          </a:p>
          <a:p>
            <a:pPr algn="ctr"/>
            <a:endParaRPr lang="en-US" sz="2400" dirty="0">
              <a:latin typeface="Times New Roman" panose="02020603050405020304" pitchFamily="18" charset="0"/>
              <a:cs typeface="Times New Roman" panose="02020603050405020304" pitchFamily="18" charset="0"/>
            </a:endParaRPr>
          </a:p>
          <a:p>
            <a:pPr algn="ct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379375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CE993-064E-415D-9101-3478469B9D44}"/>
              </a:ext>
            </a:extLst>
          </p:cNvPr>
          <p:cNvSpPr>
            <a:spLocks noGrp="1"/>
          </p:cNvSpPr>
          <p:nvPr>
            <p:ph type="title"/>
          </p:nvPr>
        </p:nvSpPr>
        <p:spPr/>
        <p:txBody>
          <a:bodyPr>
            <a:normAutofit/>
          </a:bodyPr>
          <a:lstStyle/>
          <a:p>
            <a:r>
              <a:rPr lang="en-US" sz="4000" b="1" dirty="0">
                <a:latin typeface="Times New Roman" panose="02020603050405020304" pitchFamily="18" charset="0"/>
                <a:cs typeface="Times New Roman" panose="02020603050405020304" pitchFamily="18" charset="0"/>
              </a:rPr>
              <a:t>Reaching the healthy people 2020 objectives.</a:t>
            </a:r>
          </a:p>
        </p:txBody>
      </p:sp>
      <p:sp>
        <p:nvSpPr>
          <p:cNvPr id="3" name="Content Placeholder 2">
            <a:extLst>
              <a:ext uri="{FF2B5EF4-FFF2-40B4-BE49-F238E27FC236}">
                <a16:creationId xmlns:a16="http://schemas.microsoft.com/office/drawing/2014/main" id="{2ECAA6F5-F749-433C-B289-8B6E90A23E71}"/>
              </a:ext>
            </a:extLst>
          </p:cNvPr>
          <p:cNvSpPr>
            <a:spLocks noGrp="1"/>
          </p:cNvSpPr>
          <p:nvPr>
            <p:ph idx="1"/>
          </p:nvPr>
        </p:nvSpPr>
        <p:spPr/>
        <p:txBody>
          <a:bodyPr>
            <a:normAutofit/>
          </a:bodyPr>
          <a:lstStyle/>
          <a:p>
            <a:r>
              <a:rPr lang="en-US" dirty="0"/>
              <a:t>The healthy people 2020 objectives involves improving the quality of life, equality to health access and building a good health people.</a:t>
            </a:r>
          </a:p>
          <a:p>
            <a:r>
              <a:rPr lang="en-US" dirty="0"/>
              <a:t>To get to the objectives, Villa health implemented the MAP-IT The plan involves:</a:t>
            </a:r>
          </a:p>
          <a:p>
            <a:pPr>
              <a:buFont typeface="Wingdings" panose="05000000000000000000" pitchFamily="2" charset="2"/>
              <a:buChar char="Ø"/>
            </a:pPr>
            <a:r>
              <a:rPr lang="en-US" dirty="0"/>
              <a:t>Mobilizing individuals and organizations to a coalition.</a:t>
            </a:r>
          </a:p>
          <a:p>
            <a:pPr>
              <a:buFont typeface="Wingdings" panose="05000000000000000000" pitchFamily="2" charset="2"/>
              <a:buChar char="Ø"/>
            </a:pPr>
            <a:r>
              <a:rPr lang="en-US" dirty="0"/>
              <a:t>Assessing community needs and assets.</a:t>
            </a:r>
          </a:p>
          <a:p>
            <a:pPr>
              <a:buFont typeface="Wingdings" panose="05000000000000000000" pitchFamily="2" charset="2"/>
              <a:buChar char="Ø"/>
            </a:pPr>
            <a:r>
              <a:rPr lang="en-US" dirty="0"/>
              <a:t> Planning objectives and how they will be achieved.</a:t>
            </a:r>
          </a:p>
          <a:p>
            <a:pPr>
              <a:buFont typeface="Wingdings" panose="05000000000000000000" pitchFamily="2" charset="2"/>
              <a:buChar char="Ø"/>
            </a:pPr>
            <a:r>
              <a:rPr lang="en-US" dirty="0"/>
              <a:t>Coalition members working together towards implementing the plan.</a:t>
            </a:r>
          </a:p>
          <a:p>
            <a:pPr>
              <a:buFont typeface="Wingdings" panose="05000000000000000000" pitchFamily="2" charset="2"/>
              <a:buChar char="Ø"/>
            </a:pPr>
            <a:r>
              <a:rPr lang="en-US" dirty="0"/>
              <a:t>Regular evaluations to track and measure the progress over time.</a:t>
            </a:r>
          </a:p>
          <a:p>
            <a:pPr>
              <a:buFont typeface="Wingdings" panose="05000000000000000000" pitchFamily="2" charset="2"/>
              <a:buChar char="Ø"/>
            </a:pPr>
            <a:endParaRPr lang="en-US" dirty="0"/>
          </a:p>
          <a:p>
            <a:pPr marL="0" indent="0">
              <a:buNone/>
            </a:pPr>
            <a:endParaRPr lang="en-US" dirty="0"/>
          </a:p>
          <a:p>
            <a:endParaRPr lang="en-US" dirty="0"/>
          </a:p>
        </p:txBody>
      </p:sp>
    </p:spTree>
    <p:extLst>
      <p:ext uri="{BB962C8B-B14F-4D97-AF65-F5344CB8AC3E}">
        <p14:creationId xmlns:p14="http://schemas.microsoft.com/office/powerpoint/2010/main" val="25734393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2DCB1-016E-4677-B3CA-A88CEFE8FA68}"/>
              </a:ext>
            </a:extLst>
          </p:cNvPr>
          <p:cNvSpPr>
            <a:spLocks noGrp="1"/>
          </p:cNvSpPr>
          <p:nvPr>
            <p:ph type="title"/>
          </p:nvPr>
        </p:nvSpPr>
        <p:spPr>
          <a:xfrm>
            <a:off x="838200" y="757450"/>
            <a:ext cx="10515600" cy="962167"/>
          </a:xfrm>
        </p:spPr>
        <p:txBody>
          <a:bodyPr/>
          <a:lstStyle/>
          <a:p>
            <a:pPr algn="ctr"/>
            <a:r>
              <a:rPr lang="en-US" b="1" dirty="0">
                <a:latin typeface="Times New Roman" panose="02020603050405020304" pitchFamily="18" charset="0"/>
                <a:cs typeface="Times New Roman" panose="02020603050405020304" pitchFamily="18" charset="0"/>
              </a:rPr>
              <a:t>Conclusion.</a:t>
            </a:r>
          </a:p>
        </p:txBody>
      </p:sp>
      <p:sp>
        <p:nvSpPr>
          <p:cNvPr id="3" name="Content Placeholder 2">
            <a:extLst>
              <a:ext uri="{FF2B5EF4-FFF2-40B4-BE49-F238E27FC236}">
                <a16:creationId xmlns:a16="http://schemas.microsoft.com/office/drawing/2014/main" id="{DD48C5AA-BFD4-43DB-8DE6-27766C0FA7E7}"/>
              </a:ext>
            </a:extLst>
          </p:cNvPr>
          <p:cNvSpPr>
            <a:spLocks noGrp="1"/>
          </p:cNvSpPr>
          <p:nvPr>
            <p:ph idx="1"/>
          </p:nvPr>
        </p:nvSpPr>
        <p:spPr>
          <a:xfrm>
            <a:off x="838200" y="1719618"/>
            <a:ext cx="10515600" cy="4380931"/>
          </a:xfrm>
        </p:spPr>
        <p:txBody>
          <a:bodyPr>
            <a:normAutofit/>
          </a:bodyPr>
          <a:lstStyle/>
          <a:p>
            <a:r>
              <a:rPr lang="en-US" b="1" dirty="0">
                <a:latin typeface="Times New Roman" panose="02020603050405020304" pitchFamily="18" charset="0"/>
                <a:cs typeface="Times New Roman" panose="02020603050405020304" pitchFamily="18" charset="0"/>
              </a:rPr>
              <a:t>Villa health can reduce health disparities by:</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 expanding assurance coverage of patients.</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Improving the quantity of health worker providers.</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Raising the knowledge base on causes and interventions concerning the pandemic.</a:t>
            </a:r>
          </a:p>
          <a:p>
            <a:pPr>
              <a:buFont typeface="Wingdings" panose="05000000000000000000" pitchFamily="2" charset="2"/>
              <a:buChar char="v"/>
            </a:pPr>
            <a:r>
              <a:rPr lang="en-US" b="1" dirty="0">
                <a:latin typeface="Times New Roman" panose="02020603050405020304" pitchFamily="18" charset="0"/>
                <a:cs typeface="Times New Roman" panose="02020603050405020304" pitchFamily="18" charset="0"/>
              </a:rPr>
              <a:t>Therefore to overcome communication barriers during an emergency, Villa health community can:</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Have guides for people with disabilities and special needs.</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Make sure the patient understand what you are saying.</a:t>
            </a:r>
          </a:p>
          <a:p>
            <a:endParaRPr lang="en-US" dirty="0"/>
          </a:p>
        </p:txBody>
      </p:sp>
    </p:spTree>
    <p:extLst>
      <p:ext uri="{BB962C8B-B14F-4D97-AF65-F5344CB8AC3E}">
        <p14:creationId xmlns:p14="http://schemas.microsoft.com/office/powerpoint/2010/main" val="34309061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5D656-A3E9-4948-B1EF-CFF332C00260}"/>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References.</a:t>
            </a:r>
          </a:p>
        </p:txBody>
      </p:sp>
      <p:sp>
        <p:nvSpPr>
          <p:cNvPr id="3" name="Content Placeholder 2">
            <a:extLst>
              <a:ext uri="{FF2B5EF4-FFF2-40B4-BE49-F238E27FC236}">
                <a16:creationId xmlns:a16="http://schemas.microsoft.com/office/drawing/2014/main" id="{219783E1-CE26-409F-B8EA-7B79CD28E28C}"/>
              </a:ext>
            </a:extLst>
          </p:cNvPr>
          <p:cNvSpPr>
            <a:spLocks noGrp="1"/>
          </p:cNvSpPr>
          <p:nvPr>
            <p:ph idx="1"/>
          </p:nvPr>
        </p:nvSpPr>
        <p:spPr/>
        <p:txBody>
          <a:bodyPr>
            <a:normAutofit/>
          </a:bodyPr>
          <a:lstStyle/>
          <a:p>
            <a:pPr marL="0" indent="-457200">
              <a:lnSpc>
                <a:spcPct val="200000"/>
              </a:lnSpc>
              <a:buNone/>
            </a:pPr>
            <a:r>
              <a:rPr lang="en-US" b="0" i="0" dirty="0">
                <a:solidFill>
                  <a:schemeClr val="tx1"/>
                </a:solidFill>
                <a:effectLst/>
                <a:latin typeface="Arial" panose="020B0604020202020204" pitchFamily="34" charset="0"/>
              </a:rPr>
              <a:t>Hansen, S., </a:t>
            </a:r>
            <a:r>
              <a:rPr lang="en-US" b="0" i="0" dirty="0" err="1">
                <a:solidFill>
                  <a:schemeClr val="tx1"/>
                </a:solidFill>
                <a:effectLst/>
                <a:latin typeface="Arial" panose="020B0604020202020204" pitchFamily="34" charset="0"/>
              </a:rPr>
              <a:t>Kanning</a:t>
            </a:r>
            <a:r>
              <a:rPr lang="en-US" b="0" i="0" dirty="0">
                <a:solidFill>
                  <a:schemeClr val="tx1"/>
                </a:solidFill>
                <a:effectLst/>
                <a:latin typeface="Arial" panose="020B0604020202020204" pitchFamily="34" charset="0"/>
              </a:rPr>
              <a:t>, M., Lauer, R., </a:t>
            </a:r>
            <a:r>
              <a:rPr lang="en-US" b="0" i="0" dirty="0" err="1">
                <a:solidFill>
                  <a:schemeClr val="tx1"/>
                </a:solidFill>
                <a:effectLst/>
                <a:latin typeface="Arial" panose="020B0604020202020204" pitchFamily="34" charset="0"/>
              </a:rPr>
              <a:t>Steinacker</a:t>
            </a:r>
            <a:r>
              <a:rPr lang="en-US" b="0" i="0" dirty="0">
                <a:solidFill>
                  <a:schemeClr val="tx1"/>
                </a:solidFill>
                <a:effectLst/>
                <a:latin typeface="Arial" panose="020B0604020202020204" pitchFamily="34" charset="0"/>
              </a:rPr>
              <a:t>, J. M., &amp; </a:t>
            </a:r>
            <a:r>
              <a:rPr lang="en-US" b="0" i="0" dirty="0" err="1">
                <a:solidFill>
                  <a:schemeClr val="tx1"/>
                </a:solidFill>
                <a:effectLst/>
                <a:latin typeface="Arial" panose="020B0604020202020204" pitchFamily="34" charset="0"/>
              </a:rPr>
              <a:t>Schlicht</a:t>
            </a:r>
            <a:r>
              <a:rPr lang="en-US" b="0" i="0" dirty="0">
                <a:solidFill>
                  <a:schemeClr val="tx1"/>
                </a:solidFill>
                <a:effectLst/>
                <a:latin typeface="Arial" panose="020B0604020202020204" pitchFamily="34" charset="0"/>
              </a:rPr>
              <a:t>, W. (2017). MAP-IT: a practical tool for planning complex behavior modification interventions. </a:t>
            </a:r>
            <a:r>
              <a:rPr lang="en-US" b="0" i="1" dirty="0">
                <a:solidFill>
                  <a:schemeClr val="tx1"/>
                </a:solidFill>
                <a:effectLst/>
                <a:latin typeface="Arial" panose="020B0604020202020204" pitchFamily="34" charset="0"/>
              </a:rPr>
              <a:t>Health Promotion Practice</a:t>
            </a:r>
            <a:r>
              <a:rPr lang="en-US" b="0" i="0" dirty="0">
                <a:solidFill>
                  <a:schemeClr val="tx1"/>
                </a:solidFill>
                <a:effectLst/>
                <a:latin typeface="Arial" panose="020B0604020202020204" pitchFamily="34" charset="0"/>
              </a:rPr>
              <a:t>, </a:t>
            </a:r>
            <a:r>
              <a:rPr lang="en-US" b="0" i="1" dirty="0">
                <a:solidFill>
                  <a:schemeClr val="tx1"/>
                </a:solidFill>
                <a:effectLst/>
                <a:latin typeface="Arial" panose="020B0604020202020204" pitchFamily="34" charset="0"/>
              </a:rPr>
              <a:t>18</a:t>
            </a:r>
            <a:r>
              <a:rPr lang="en-US" b="0" i="0" dirty="0">
                <a:solidFill>
                  <a:schemeClr val="tx1"/>
                </a:solidFill>
                <a:effectLst/>
                <a:latin typeface="Arial" panose="020B0604020202020204" pitchFamily="34" charset="0"/>
              </a:rPr>
              <a:t>(5), 696-705.</a:t>
            </a:r>
          </a:p>
          <a:p>
            <a:pPr marL="0" indent="-457200">
              <a:lnSpc>
                <a:spcPct val="200000"/>
              </a:lnSpc>
              <a:buNone/>
            </a:pPr>
            <a:r>
              <a:rPr lang="en-US" b="0" i="0" dirty="0">
                <a:solidFill>
                  <a:schemeClr val="tx1"/>
                </a:solidFill>
                <a:effectLst/>
                <a:latin typeface="Arial" panose="020B0604020202020204" pitchFamily="34" charset="0"/>
              </a:rPr>
              <a:t>Becker, K. L. (2015). Conducting community health needs assessments in rural communities: lessons learned. </a:t>
            </a:r>
            <a:r>
              <a:rPr lang="en-US" b="0" i="1" dirty="0">
                <a:solidFill>
                  <a:schemeClr val="tx1"/>
                </a:solidFill>
                <a:effectLst/>
                <a:latin typeface="Arial" panose="020B0604020202020204" pitchFamily="34" charset="0"/>
              </a:rPr>
              <a:t>Health promotion practice</a:t>
            </a:r>
            <a:r>
              <a:rPr lang="en-US" b="0" i="0" dirty="0">
                <a:solidFill>
                  <a:schemeClr val="tx1"/>
                </a:solidFill>
                <a:effectLst/>
                <a:latin typeface="Arial" panose="020B0604020202020204" pitchFamily="34" charset="0"/>
              </a:rPr>
              <a:t>, </a:t>
            </a:r>
            <a:r>
              <a:rPr lang="en-US" b="0" i="1" dirty="0">
                <a:solidFill>
                  <a:schemeClr val="tx1"/>
                </a:solidFill>
                <a:effectLst/>
                <a:latin typeface="Arial" panose="020B0604020202020204" pitchFamily="34" charset="0"/>
              </a:rPr>
              <a:t>16</a:t>
            </a:r>
            <a:r>
              <a:rPr lang="en-US" b="0" i="0" dirty="0">
                <a:solidFill>
                  <a:schemeClr val="tx1"/>
                </a:solidFill>
                <a:effectLst/>
                <a:latin typeface="Arial" panose="020B0604020202020204" pitchFamily="34" charset="0"/>
              </a:rPr>
              <a:t>(1), 15-19.</a:t>
            </a:r>
            <a:endParaRPr lang="en-US" dirty="0">
              <a:solidFill>
                <a:schemeClr val="tx1"/>
              </a:solidFill>
            </a:endParaRPr>
          </a:p>
        </p:txBody>
      </p:sp>
    </p:spTree>
    <p:extLst>
      <p:ext uri="{BB962C8B-B14F-4D97-AF65-F5344CB8AC3E}">
        <p14:creationId xmlns:p14="http://schemas.microsoft.com/office/powerpoint/2010/main" val="352142629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152</TotalTime>
  <Words>1005</Words>
  <Application>Microsoft Office PowerPoint</Application>
  <PresentationFormat>Widescreen</PresentationFormat>
  <Paragraphs>92</Paragraphs>
  <Slides>10</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Calibri</vt:lpstr>
      <vt:lpstr>Times New Roman</vt:lpstr>
      <vt:lpstr>Trebuchet MS</vt:lpstr>
      <vt:lpstr>Wingdings</vt:lpstr>
      <vt:lpstr>Wingdings 3</vt:lpstr>
      <vt:lpstr>Facet</vt:lpstr>
      <vt:lpstr>VILLA HEALTH HOSPITAL</vt:lpstr>
      <vt:lpstr>Introduction.</vt:lpstr>
      <vt:lpstr>Goals.</vt:lpstr>
      <vt:lpstr>Evaluating the need of a community.</vt:lpstr>
      <vt:lpstr>People responsible for plan implementation.</vt:lpstr>
      <vt:lpstr>Barriers to disaster recovery plan.</vt:lpstr>
      <vt:lpstr>MAP IT approach.</vt:lpstr>
      <vt:lpstr>Reaching the healthy people 2020 objectives.</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17</cp:revision>
  <dcterms:created xsi:type="dcterms:W3CDTF">2020-09-15T05:57:20Z</dcterms:created>
  <dcterms:modified xsi:type="dcterms:W3CDTF">2020-09-15T17:57:33Z</dcterms:modified>
</cp:coreProperties>
</file>